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8" r:id="rId4"/>
    <p:sldId id="275" r:id="rId5"/>
    <p:sldId id="274" r:id="rId6"/>
    <p:sldId id="262" r:id="rId7"/>
    <p:sldId id="270" r:id="rId8"/>
    <p:sldId id="277" r:id="rId9"/>
    <p:sldId id="272" r:id="rId10"/>
    <p:sldId id="263" r:id="rId11"/>
    <p:sldId id="279" r:id="rId12"/>
    <p:sldId id="273" r:id="rId13"/>
    <p:sldId id="276"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9" autoAdjust="0"/>
    <p:restoredTop sz="94632"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624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pPr/>
              <a:t>20.12.2019</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20.12.2019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20.12.2019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20.12.2019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20.12.2019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pPr/>
              <a:t>20.12.2019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pPr/>
              <a:t>20.12.2019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pPr/>
              <a:t>20.12.2019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20.12.2019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pPr/>
              <a:t>20.12.2019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20.12.2019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pPr/>
              <a:t>20.12.2019</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19464" y="764704"/>
            <a:ext cx="4824536" cy="576064"/>
          </a:xfrm>
        </p:spPr>
        <p:txBody>
          <a:bodyPr/>
          <a:lstStyle/>
          <a:p>
            <a:r>
              <a:rPr lang="tr-TR" dirty="0">
                <a:latin typeface="Times New Roman" pitchFamily="18" charset="0"/>
                <a:cs typeface="Times New Roman" pitchFamily="18" charset="0"/>
              </a:rPr>
              <a:t>AFRİKA’DA BİLİM GELENEĞİ</a:t>
            </a:r>
            <a:endParaRPr lang="tr-TR" dirty="0"/>
          </a:p>
        </p:txBody>
      </p:sp>
      <p:sp>
        <p:nvSpPr>
          <p:cNvPr id="4" name="Metin Yer Tutucusu 3"/>
          <p:cNvSpPr>
            <a:spLocks noGrp="1"/>
          </p:cNvSpPr>
          <p:nvPr>
            <p:ph type="body" idx="2"/>
          </p:nvPr>
        </p:nvSpPr>
        <p:spPr>
          <a:xfrm>
            <a:off x="179512" y="1340768"/>
            <a:ext cx="4032448" cy="5112568"/>
          </a:xfrm>
        </p:spPr>
        <p:txBody>
          <a:bodyPr>
            <a:normAutofit lnSpcReduction="10000"/>
          </a:bodyPr>
          <a:lstStyle/>
          <a:p>
            <a:pPr algn="just"/>
            <a:r>
              <a:rPr lang="tr-TR" sz="2000" dirty="0" smtClean="0">
                <a:latin typeface="Times New Roman" pitchFamily="18" charset="0"/>
                <a:cs typeface="Times New Roman" pitchFamily="18" charset="0"/>
              </a:rPr>
              <a:t>1992-1996 yılları arasında Mali Cumhuriyeti’nin başkenti Bamako’nun Medreseleri üzerine hazırlamış olduğum doktora çalışmam 2003 yılında Fransızca olarak IRCICA tarafından yayınlandı.</a:t>
            </a:r>
          </a:p>
          <a:p>
            <a:pPr marL="342900" indent="-342900" algn="just">
              <a:buFontTx/>
              <a:buChar char="-"/>
            </a:pPr>
            <a:r>
              <a:rPr lang="tr-TR" sz="2000" dirty="0" smtClean="0">
                <a:latin typeface="Times New Roman" pitchFamily="18" charset="0"/>
                <a:cs typeface="Times New Roman" pitchFamily="18" charset="0"/>
              </a:rPr>
              <a:t>Öncelikle Fransızların Cezayir’de açtıkları ve tüm Batı Afrika’da Müslüman çocuklar için açtıkları medreseleri arşiv belgeleri ışığında inceledim.</a:t>
            </a:r>
          </a:p>
          <a:p>
            <a:pPr marL="342900" indent="-342900" algn="just">
              <a:buFontTx/>
              <a:buChar char="-"/>
            </a:pPr>
            <a:r>
              <a:rPr lang="tr-TR" sz="2000" dirty="0" smtClean="0">
                <a:latin typeface="Times New Roman" pitchFamily="18" charset="0"/>
                <a:cs typeface="Times New Roman" pitchFamily="18" charset="0"/>
              </a:rPr>
              <a:t>Özellikle Batı Afrika genelinde Kur’an Eğitimi veren okullar</a:t>
            </a:r>
          </a:p>
          <a:p>
            <a:pPr marL="342900" indent="-342900" algn="just">
              <a:buFontTx/>
              <a:buChar char="-"/>
            </a:pPr>
            <a:r>
              <a:rPr lang="tr-TR" sz="2000" dirty="0" smtClean="0">
                <a:latin typeface="Times New Roman" pitchFamily="18" charset="0"/>
                <a:cs typeface="Times New Roman" pitchFamily="18" charset="0"/>
              </a:rPr>
              <a:t>1950’li yıllardan itibaren açılan ve Arapça ile eğitim veren medreseleri yerinde inceleme imkanım oldu</a:t>
            </a:r>
          </a:p>
          <a:p>
            <a:pPr algn="just"/>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p:txBody>
      </p:sp>
      <p:pic>
        <p:nvPicPr>
          <p:cNvPr id="5" name="İçerik Yer Tutucusu 4"/>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4725987" y="1484784"/>
            <a:ext cx="3950469" cy="4824536"/>
          </a:xfrm>
        </p:spPr>
      </p:pic>
    </p:spTree>
    <p:extLst>
      <p:ext uri="{BB962C8B-B14F-4D97-AF65-F5344CB8AC3E}">
        <p14:creationId xmlns="" xmlns:p14="http://schemas.microsoft.com/office/powerpoint/2010/main" val="1823079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18680" y="404664"/>
            <a:ext cx="4824536" cy="576064"/>
          </a:xfrm>
        </p:spPr>
        <p:txBody>
          <a:bodyPr/>
          <a:lstStyle/>
          <a:p>
            <a:r>
              <a:rPr lang="tr-TR" dirty="0">
                <a:latin typeface="Times New Roman" pitchFamily="18" charset="0"/>
                <a:cs typeface="Times New Roman" pitchFamily="18" charset="0"/>
              </a:rPr>
              <a:t>AFRİKA’DA BİLİM GELENEĞİ</a:t>
            </a:r>
            <a:endParaRPr lang="tr-TR" dirty="0"/>
          </a:p>
        </p:txBody>
      </p:sp>
      <p:sp>
        <p:nvSpPr>
          <p:cNvPr id="4" name="Metin Yer Tutucusu 3"/>
          <p:cNvSpPr>
            <a:spLocks noGrp="1"/>
          </p:cNvSpPr>
          <p:nvPr>
            <p:ph type="body" idx="2"/>
          </p:nvPr>
        </p:nvSpPr>
        <p:spPr>
          <a:xfrm>
            <a:off x="179512" y="836712"/>
            <a:ext cx="4176464" cy="5832648"/>
          </a:xfrm>
        </p:spPr>
        <p:txBody>
          <a:bodyPr>
            <a:normAutofit/>
          </a:bodyPr>
          <a:lstStyle/>
          <a:p>
            <a:pPr algn="just"/>
            <a:r>
              <a:rPr lang="tr-TR" sz="1800" b="1" dirty="0" smtClean="0">
                <a:latin typeface="Times New Roman" pitchFamily="18" charset="0"/>
                <a:cs typeface="Times New Roman" pitchFamily="18" charset="0"/>
              </a:rPr>
              <a:t>SAHRAALTI AFRİKA YAZMALARI</a:t>
            </a:r>
          </a:p>
          <a:p>
            <a:pPr algn="just"/>
            <a:r>
              <a:rPr lang="tr-TR" sz="1800" b="1" dirty="0" smtClean="0">
                <a:latin typeface="Times New Roman" pitchFamily="18" charset="0"/>
                <a:cs typeface="Times New Roman" pitchFamily="18" charset="0"/>
              </a:rPr>
              <a:t>İSLAM DÜNYASININ TESİRİ</a:t>
            </a:r>
          </a:p>
          <a:p>
            <a:pPr algn="just"/>
            <a:r>
              <a:rPr lang="tr-TR" sz="2000" dirty="0" err="1" smtClean="0">
                <a:latin typeface="Times New Roman" pitchFamily="18" charset="0"/>
                <a:cs typeface="Times New Roman" pitchFamily="18" charset="0"/>
              </a:rPr>
              <a:t>Sahraaltı</a:t>
            </a:r>
            <a:r>
              <a:rPr lang="tr-TR" sz="2000" dirty="0" smtClean="0">
                <a:latin typeface="Times New Roman" pitchFamily="18" charset="0"/>
                <a:cs typeface="Times New Roman" pitchFamily="18" charset="0"/>
              </a:rPr>
              <a:t> Afrika Müslüman toplumlarının Akdeniz Sahilleri ve Hicaz ile yaptıkları en önemli ticaretlerden birisi de </a:t>
            </a:r>
            <a:r>
              <a:rPr lang="tr-TR" sz="2000" b="1" dirty="0" smtClean="0">
                <a:latin typeface="Times New Roman" pitchFamily="18" charset="0"/>
                <a:cs typeface="Times New Roman" pitchFamily="18" charset="0"/>
              </a:rPr>
              <a:t>KİTAP</a:t>
            </a:r>
            <a:r>
              <a:rPr lang="tr-TR" sz="2000" dirty="0" smtClean="0">
                <a:latin typeface="Times New Roman" pitchFamily="18" charset="0"/>
                <a:cs typeface="Times New Roman" pitchFamily="18" charset="0"/>
              </a:rPr>
              <a:t> idi.</a:t>
            </a:r>
          </a:p>
          <a:p>
            <a:pPr algn="just"/>
            <a:endParaRPr lang="tr-TR" sz="2000" dirty="0">
              <a:latin typeface="Times New Roman" pitchFamily="18" charset="0"/>
              <a:cs typeface="Times New Roman" pitchFamily="18" charset="0"/>
            </a:endParaRPr>
          </a:p>
        </p:txBody>
      </p:sp>
      <p:pic>
        <p:nvPicPr>
          <p:cNvPr id="13" name="İçerik Yer Tutucusu 12"/>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4644008" y="1196752"/>
            <a:ext cx="4176464" cy="5184576"/>
          </a:xfrm>
        </p:spPr>
      </p:pic>
    </p:spTree>
    <p:extLst>
      <p:ext uri="{BB962C8B-B14F-4D97-AF65-F5344CB8AC3E}">
        <p14:creationId xmlns="" xmlns:p14="http://schemas.microsoft.com/office/powerpoint/2010/main" val="39832089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18680" y="404664"/>
            <a:ext cx="4824536" cy="576064"/>
          </a:xfrm>
        </p:spPr>
        <p:txBody>
          <a:bodyPr/>
          <a:lstStyle/>
          <a:p>
            <a:r>
              <a:rPr lang="tr-TR" dirty="0">
                <a:latin typeface="Times New Roman" pitchFamily="18" charset="0"/>
                <a:cs typeface="Times New Roman" pitchFamily="18" charset="0"/>
              </a:rPr>
              <a:t>AFRİKA’DA BİLİM GELENEĞİ</a:t>
            </a:r>
            <a:endParaRPr lang="tr-TR" dirty="0"/>
          </a:p>
        </p:txBody>
      </p:sp>
      <p:sp>
        <p:nvSpPr>
          <p:cNvPr id="4" name="Metin Yer Tutucusu 3"/>
          <p:cNvSpPr>
            <a:spLocks noGrp="1"/>
          </p:cNvSpPr>
          <p:nvPr>
            <p:ph type="body" idx="2"/>
          </p:nvPr>
        </p:nvSpPr>
        <p:spPr>
          <a:xfrm>
            <a:off x="179512" y="476672"/>
            <a:ext cx="3672408" cy="6192688"/>
          </a:xfrm>
        </p:spPr>
        <p:txBody>
          <a:bodyPr>
            <a:normAutofit/>
          </a:bodyPr>
          <a:lstStyle/>
          <a:p>
            <a:pPr algn="just"/>
            <a:r>
              <a:rPr lang="tr-TR" sz="2000" b="1" dirty="0" smtClean="0">
                <a:latin typeface="Times New Roman" pitchFamily="18" charset="0"/>
                <a:cs typeface="Times New Roman" pitchFamily="18" charset="0"/>
              </a:rPr>
              <a:t>NİJERYA-KANO YAZMALARI</a:t>
            </a:r>
          </a:p>
          <a:p>
            <a:pPr algn="just"/>
            <a:r>
              <a:rPr lang="tr-TR" sz="2000" dirty="0" smtClean="0">
                <a:latin typeface="Times New Roman" pitchFamily="18" charset="0"/>
                <a:cs typeface="Times New Roman" pitchFamily="18" charset="0"/>
              </a:rPr>
              <a:t>Nijerya’nın Kano şehrinde bulunan yazma eserlerden birisi. Çoğu </a:t>
            </a:r>
            <a:r>
              <a:rPr lang="tr-TR" sz="2000" dirty="0" err="1" smtClean="0">
                <a:latin typeface="Times New Roman" pitchFamily="18" charset="0"/>
                <a:cs typeface="Times New Roman" pitchFamily="18" charset="0"/>
              </a:rPr>
              <a:t>Hevsa</a:t>
            </a:r>
            <a:r>
              <a:rPr lang="tr-TR" sz="2000" dirty="0" smtClean="0">
                <a:latin typeface="Times New Roman" pitchFamily="18" charset="0"/>
                <a:cs typeface="Times New Roman" pitchFamily="18" charset="0"/>
              </a:rPr>
              <a:t> dili konuşan bugünün </a:t>
            </a:r>
            <a:r>
              <a:rPr lang="tr-TR" sz="2000" dirty="0" err="1" smtClean="0">
                <a:latin typeface="Times New Roman" pitchFamily="18" charset="0"/>
                <a:cs typeface="Times New Roman" pitchFamily="18" charset="0"/>
              </a:rPr>
              <a:t>Nijeryalılarınn</a:t>
            </a:r>
            <a:r>
              <a:rPr lang="tr-TR" sz="2000" dirty="0" smtClean="0">
                <a:latin typeface="Times New Roman" pitchFamily="18" charset="0"/>
                <a:cs typeface="Times New Roman" pitchFamily="18" charset="0"/>
              </a:rPr>
              <a:t> atalarından binlerce yazma eser bugüne kadar ulaştı. </a:t>
            </a:r>
            <a:endParaRPr lang="tr-TR" sz="2000" dirty="0">
              <a:latin typeface="Times New Roman" pitchFamily="18" charset="0"/>
              <a:cs typeface="Times New Roman" pitchFamily="18" charset="0"/>
            </a:endParaRPr>
          </a:p>
        </p:txBody>
      </p:sp>
      <p:pic>
        <p:nvPicPr>
          <p:cNvPr id="5" name="İçerik Yer Tutucusu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4139952" y="1124744"/>
            <a:ext cx="4680520" cy="5328592"/>
          </a:xfrm>
        </p:spPr>
      </p:pic>
    </p:spTree>
    <p:extLst>
      <p:ext uri="{BB962C8B-B14F-4D97-AF65-F5344CB8AC3E}">
        <p14:creationId xmlns="" xmlns:p14="http://schemas.microsoft.com/office/powerpoint/2010/main" val="16612887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18680" y="404664"/>
            <a:ext cx="4824536" cy="576064"/>
          </a:xfrm>
        </p:spPr>
        <p:txBody>
          <a:bodyPr/>
          <a:lstStyle/>
          <a:p>
            <a:r>
              <a:rPr lang="tr-TR" dirty="0">
                <a:latin typeface="Times New Roman" pitchFamily="18" charset="0"/>
                <a:cs typeface="Times New Roman" pitchFamily="18" charset="0"/>
              </a:rPr>
              <a:t>AFRİKA’DA BİLİM GELENEĞİ</a:t>
            </a:r>
            <a:endParaRPr lang="tr-TR" dirty="0"/>
          </a:p>
        </p:txBody>
      </p:sp>
      <p:sp>
        <p:nvSpPr>
          <p:cNvPr id="4" name="Metin Yer Tutucusu 3"/>
          <p:cNvSpPr>
            <a:spLocks noGrp="1"/>
          </p:cNvSpPr>
          <p:nvPr>
            <p:ph type="body" idx="2"/>
          </p:nvPr>
        </p:nvSpPr>
        <p:spPr>
          <a:xfrm>
            <a:off x="179512" y="476672"/>
            <a:ext cx="3672408" cy="6192688"/>
          </a:xfrm>
        </p:spPr>
        <p:txBody>
          <a:bodyPr>
            <a:normAutofit/>
          </a:bodyPr>
          <a:lstStyle/>
          <a:p>
            <a:pPr algn="ctr"/>
            <a:r>
              <a:rPr lang="tr-TR" sz="2000" b="1" dirty="0" smtClean="0">
                <a:latin typeface="Times New Roman" pitchFamily="18" charset="0"/>
                <a:cs typeface="Times New Roman" pitchFamily="18" charset="0"/>
              </a:rPr>
              <a:t>GÜNEY </a:t>
            </a:r>
          </a:p>
          <a:p>
            <a:pPr algn="ctr"/>
            <a:r>
              <a:rPr lang="tr-TR" sz="2000" b="1" dirty="0" smtClean="0">
                <a:latin typeface="Times New Roman" pitchFamily="18" charset="0"/>
                <a:cs typeface="Times New Roman" pitchFamily="18" charset="0"/>
              </a:rPr>
              <a:t>AFRİKA CUMHURİYETİ</a:t>
            </a:r>
          </a:p>
          <a:p>
            <a:pPr algn="just"/>
            <a:r>
              <a:rPr lang="tr-TR" sz="2000" dirty="0" smtClean="0">
                <a:latin typeface="Times New Roman" pitchFamily="18" charset="0"/>
                <a:cs typeface="Times New Roman" pitchFamily="18" charset="0"/>
              </a:rPr>
              <a:t>Güney Afrika’da Müslümanların varlığı çok eskilere dayanmakta ise sömürgeci Hollandalılar ve İngilizler yüzünden bir türlü yayılması sağlanamadı.</a:t>
            </a:r>
          </a:p>
          <a:p>
            <a:pPr algn="just"/>
            <a:endParaRPr lang="tr-TR" sz="2000" dirty="0">
              <a:latin typeface="Times New Roman" pitchFamily="18" charset="0"/>
              <a:cs typeface="Times New Roman" pitchFamily="18" charset="0"/>
            </a:endParaRPr>
          </a:p>
        </p:txBody>
      </p:sp>
      <p:pic>
        <p:nvPicPr>
          <p:cNvPr id="6" name="İçerik Yer Tutucusu 5"/>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3995937" y="1196752"/>
            <a:ext cx="5040560" cy="4680520"/>
          </a:xfrm>
        </p:spPr>
      </p:pic>
    </p:spTree>
    <p:extLst>
      <p:ext uri="{BB962C8B-B14F-4D97-AF65-F5344CB8AC3E}">
        <p14:creationId xmlns="" xmlns:p14="http://schemas.microsoft.com/office/powerpoint/2010/main" val="28704447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18680" y="404664"/>
            <a:ext cx="4824536" cy="576064"/>
          </a:xfrm>
        </p:spPr>
        <p:txBody>
          <a:bodyPr/>
          <a:lstStyle/>
          <a:p>
            <a:r>
              <a:rPr lang="tr-TR" dirty="0">
                <a:latin typeface="Times New Roman" pitchFamily="18" charset="0"/>
                <a:cs typeface="Times New Roman" pitchFamily="18" charset="0"/>
              </a:rPr>
              <a:t>AFRİKA’DA BİLİM GELENEĞİ</a:t>
            </a:r>
            <a:endParaRPr lang="tr-TR" dirty="0"/>
          </a:p>
        </p:txBody>
      </p:sp>
      <p:sp>
        <p:nvSpPr>
          <p:cNvPr id="4" name="Metin Yer Tutucusu 3"/>
          <p:cNvSpPr>
            <a:spLocks noGrp="1"/>
          </p:cNvSpPr>
          <p:nvPr>
            <p:ph type="body" idx="2"/>
          </p:nvPr>
        </p:nvSpPr>
        <p:spPr>
          <a:xfrm>
            <a:off x="179512" y="476672"/>
            <a:ext cx="3672408" cy="6192688"/>
          </a:xfrm>
        </p:spPr>
        <p:txBody>
          <a:bodyPr>
            <a:normAutofit/>
          </a:bodyPr>
          <a:lstStyle/>
          <a:p>
            <a:pPr algn="ctr"/>
            <a:r>
              <a:rPr lang="tr-TR" sz="2000" b="1" dirty="0" smtClean="0">
                <a:latin typeface="Times New Roman" pitchFamily="18" charset="0"/>
                <a:cs typeface="Times New Roman" pitchFamily="18" charset="0"/>
              </a:rPr>
              <a:t>MALİ-TİMBUKTU </a:t>
            </a:r>
          </a:p>
          <a:p>
            <a:pPr algn="ctr"/>
            <a:r>
              <a:rPr lang="tr-TR" sz="2000" b="1" dirty="0" smtClean="0">
                <a:latin typeface="Times New Roman" pitchFamily="18" charset="0"/>
                <a:cs typeface="Times New Roman" pitchFamily="18" charset="0"/>
              </a:rPr>
              <a:t>YAZMALAR</a:t>
            </a:r>
          </a:p>
          <a:p>
            <a:pPr algn="just"/>
            <a:r>
              <a:rPr lang="tr-TR" sz="2000" dirty="0" err="1" smtClean="0">
                <a:latin typeface="Times New Roman" pitchFamily="18" charset="0"/>
                <a:cs typeface="Times New Roman" pitchFamily="18" charset="0"/>
              </a:rPr>
              <a:t>Timbuktu</a:t>
            </a:r>
            <a:r>
              <a:rPr lang="tr-TR" sz="2000" dirty="0" smtClean="0">
                <a:latin typeface="Times New Roman" pitchFamily="18" charset="0"/>
                <a:cs typeface="Times New Roman" pitchFamily="18" charset="0"/>
              </a:rPr>
              <a:t> yazmaları sadece Mali tarihi ile ilgili olması değil, aynı zamanda asırlar süren bir dönemi, geniş bir coğrafyayı temsil etmektedir. Astronomi dahil pek çok konuda eser bulunmaktadır. IRCICA bu eserlerin önemli bir kısmını dijital ortama aktararak bunların sadece bulunduğu ortamlarda bırakmayıp isteyen herkese ulaştıracaktır. </a:t>
            </a:r>
          </a:p>
          <a:p>
            <a:pPr algn="just"/>
            <a:endParaRPr lang="tr-TR" sz="2000" dirty="0">
              <a:latin typeface="Times New Roman" pitchFamily="18" charset="0"/>
              <a:cs typeface="Times New Roman" pitchFamily="18" charset="0"/>
            </a:endParaRPr>
          </a:p>
        </p:txBody>
      </p:sp>
      <p:pic>
        <p:nvPicPr>
          <p:cNvPr id="5" name="İçerik Yer Tutucusu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4067945" y="1412776"/>
            <a:ext cx="4752528" cy="4392488"/>
          </a:xfrm>
        </p:spPr>
      </p:pic>
    </p:spTree>
    <p:extLst>
      <p:ext uri="{BB962C8B-B14F-4D97-AF65-F5344CB8AC3E}">
        <p14:creationId xmlns="" xmlns:p14="http://schemas.microsoft.com/office/powerpoint/2010/main" val="914113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19464" y="764704"/>
            <a:ext cx="4824536" cy="576064"/>
          </a:xfrm>
        </p:spPr>
        <p:txBody>
          <a:bodyPr/>
          <a:lstStyle/>
          <a:p>
            <a:r>
              <a:rPr lang="tr-TR" dirty="0">
                <a:latin typeface="Times New Roman" pitchFamily="18" charset="0"/>
                <a:cs typeface="Times New Roman" pitchFamily="18" charset="0"/>
              </a:rPr>
              <a:t>AFRİKA’DA BİLİM GELENEĞİ</a:t>
            </a:r>
            <a:endParaRPr lang="tr-TR" dirty="0"/>
          </a:p>
        </p:txBody>
      </p:sp>
      <p:sp>
        <p:nvSpPr>
          <p:cNvPr id="4" name="Metin Yer Tutucusu 3"/>
          <p:cNvSpPr>
            <a:spLocks noGrp="1"/>
          </p:cNvSpPr>
          <p:nvPr>
            <p:ph type="body" idx="2"/>
          </p:nvPr>
        </p:nvSpPr>
        <p:spPr>
          <a:xfrm>
            <a:off x="179512" y="1340768"/>
            <a:ext cx="3456384" cy="5112568"/>
          </a:xfrm>
        </p:spPr>
        <p:txBody>
          <a:bodyPr>
            <a:normAutofit/>
          </a:bodyPr>
          <a:lstStyle/>
          <a:p>
            <a:pPr algn="just"/>
            <a:r>
              <a:rPr lang="tr-TR" sz="2000" dirty="0" smtClean="0">
                <a:latin typeface="Times New Roman" pitchFamily="18" charset="0"/>
                <a:cs typeface="Times New Roman" pitchFamily="18" charset="0"/>
              </a:rPr>
              <a:t>Batı Afrika’da dini anlamda toplumun öncü şahsiyetleri kısaca «</a:t>
            </a:r>
            <a:r>
              <a:rPr lang="tr-TR" sz="2000" dirty="0" err="1" smtClean="0">
                <a:latin typeface="Times New Roman" pitchFamily="18" charset="0"/>
                <a:cs typeface="Times New Roman" pitchFamily="18" charset="0"/>
              </a:rPr>
              <a:t>Marabu</a:t>
            </a:r>
            <a:r>
              <a:rPr lang="tr-TR" sz="2000" dirty="0" smtClean="0">
                <a:latin typeface="Times New Roman" pitchFamily="18" charset="0"/>
                <a:cs typeface="Times New Roman" pitchFamily="18" charset="0"/>
              </a:rPr>
              <a:t>» dedikleri kimselerdi.</a:t>
            </a:r>
          </a:p>
          <a:p>
            <a:pPr algn="just"/>
            <a:r>
              <a:rPr lang="tr-TR" sz="2000" dirty="0" smtClean="0">
                <a:latin typeface="Times New Roman" pitchFamily="18" charset="0"/>
                <a:cs typeface="Times New Roman" pitchFamily="18" charset="0"/>
              </a:rPr>
              <a:t>Fransızlar bunları tek tek fişleyerek ve haklarında topladıkları bilgilere göre sürgün, idam, ya da kendi köşesine çekilip hiçbir şeye karışmamak üzere cezalandırdılar.</a:t>
            </a:r>
          </a:p>
          <a:p>
            <a:pPr algn="just"/>
            <a:r>
              <a:rPr lang="tr-TR" sz="2000" dirty="0" smtClean="0">
                <a:latin typeface="Times New Roman" pitchFamily="18" charset="0"/>
                <a:cs typeface="Times New Roman" pitchFamily="18" charset="0"/>
              </a:rPr>
              <a:t>1912 yılında Nijer’in Say şehrindeki </a:t>
            </a:r>
            <a:r>
              <a:rPr lang="tr-TR" sz="2000" dirty="0" err="1" smtClean="0">
                <a:latin typeface="Times New Roman" pitchFamily="18" charset="0"/>
                <a:cs typeface="Times New Roman" pitchFamily="18" charset="0"/>
              </a:rPr>
              <a:t>Marabular</a:t>
            </a:r>
            <a:r>
              <a:rPr lang="tr-TR" sz="2000" dirty="0" smtClean="0">
                <a:latin typeface="Times New Roman" pitchFamily="18" charset="0"/>
                <a:cs typeface="Times New Roman" pitchFamily="18" charset="0"/>
              </a:rPr>
              <a:t>.</a:t>
            </a:r>
          </a:p>
          <a:p>
            <a:pPr algn="just"/>
            <a:r>
              <a:rPr lang="tr-TR" sz="2000" dirty="0" smtClean="0">
                <a:latin typeface="Times New Roman" pitchFamily="18" charset="0"/>
                <a:cs typeface="Times New Roman" pitchFamily="18" charset="0"/>
              </a:rPr>
              <a:t>  </a:t>
            </a:r>
            <a:endParaRPr lang="tr-TR" sz="2000" dirty="0">
              <a:latin typeface="Times New Roman" pitchFamily="18" charset="0"/>
              <a:cs typeface="Times New Roman" pitchFamily="18" charset="0"/>
            </a:endParaRPr>
          </a:p>
        </p:txBody>
      </p:sp>
      <p:pic>
        <p:nvPicPr>
          <p:cNvPr id="6" name="İçerik Yer Tutucusu 5"/>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3995936" y="1484784"/>
            <a:ext cx="4896544" cy="4536503"/>
          </a:xfrm>
        </p:spPr>
      </p:pic>
    </p:spTree>
    <p:extLst>
      <p:ext uri="{BB962C8B-B14F-4D97-AF65-F5344CB8AC3E}">
        <p14:creationId xmlns="" xmlns:p14="http://schemas.microsoft.com/office/powerpoint/2010/main" val="10368605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19464" y="764704"/>
            <a:ext cx="4824536" cy="576064"/>
          </a:xfrm>
        </p:spPr>
        <p:txBody>
          <a:bodyPr/>
          <a:lstStyle/>
          <a:p>
            <a:r>
              <a:rPr lang="tr-TR" dirty="0">
                <a:latin typeface="Times New Roman" pitchFamily="18" charset="0"/>
                <a:cs typeface="Times New Roman" pitchFamily="18" charset="0"/>
              </a:rPr>
              <a:t>AFRİKA’DA BİLİM GELENEĞİ</a:t>
            </a:r>
            <a:endParaRPr lang="tr-TR" dirty="0"/>
          </a:p>
        </p:txBody>
      </p:sp>
      <p:sp>
        <p:nvSpPr>
          <p:cNvPr id="4" name="Metin Yer Tutucusu 3"/>
          <p:cNvSpPr>
            <a:spLocks noGrp="1"/>
          </p:cNvSpPr>
          <p:nvPr>
            <p:ph type="body" idx="2"/>
          </p:nvPr>
        </p:nvSpPr>
        <p:spPr>
          <a:xfrm>
            <a:off x="179512" y="1052736"/>
            <a:ext cx="3672408" cy="576064"/>
          </a:xfrm>
        </p:spPr>
        <p:txBody>
          <a:bodyPr>
            <a:normAutofit/>
          </a:bodyPr>
          <a:lstStyle/>
          <a:p>
            <a:pPr algn="just"/>
            <a:r>
              <a:rPr lang="tr-TR" sz="2000" b="1" dirty="0" smtClean="0">
                <a:latin typeface="Times New Roman" pitchFamily="18" charset="0"/>
                <a:cs typeface="Times New Roman" pitchFamily="18" charset="0"/>
              </a:rPr>
              <a:t>TUNUS-KAYREVAN</a:t>
            </a:r>
            <a:endParaRPr lang="fr-FR" sz="2000" b="1" dirty="0">
              <a:latin typeface="Times New Roman" pitchFamily="18" charset="0"/>
              <a:cs typeface="Times New Roman" pitchFamily="18" charset="0"/>
            </a:endParaRPr>
          </a:p>
        </p:txBody>
      </p:sp>
      <p:pic>
        <p:nvPicPr>
          <p:cNvPr id="5" name="İçerik Yer Tutucusu 4"/>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539552" y="1772816"/>
            <a:ext cx="8147248" cy="4608512"/>
          </a:xfrm>
        </p:spPr>
      </p:pic>
    </p:spTree>
    <p:extLst>
      <p:ext uri="{BB962C8B-B14F-4D97-AF65-F5344CB8AC3E}">
        <p14:creationId xmlns="" xmlns:p14="http://schemas.microsoft.com/office/powerpoint/2010/main" val="13713851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19464" y="764704"/>
            <a:ext cx="4824536" cy="576064"/>
          </a:xfrm>
        </p:spPr>
        <p:txBody>
          <a:bodyPr/>
          <a:lstStyle/>
          <a:p>
            <a:r>
              <a:rPr lang="tr-TR" dirty="0">
                <a:latin typeface="Times New Roman" pitchFamily="18" charset="0"/>
                <a:cs typeface="Times New Roman" pitchFamily="18" charset="0"/>
              </a:rPr>
              <a:t>AFRİKA’DA BİLİM GELENEĞİ</a:t>
            </a:r>
            <a:endParaRPr lang="tr-TR" dirty="0"/>
          </a:p>
        </p:txBody>
      </p:sp>
      <p:sp>
        <p:nvSpPr>
          <p:cNvPr id="4" name="Metin Yer Tutucusu 3"/>
          <p:cNvSpPr>
            <a:spLocks noGrp="1"/>
          </p:cNvSpPr>
          <p:nvPr>
            <p:ph type="body" idx="2"/>
          </p:nvPr>
        </p:nvSpPr>
        <p:spPr>
          <a:xfrm>
            <a:off x="179512" y="1052736"/>
            <a:ext cx="3240360" cy="5400600"/>
          </a:xfrm>
        </p:spPr>
        <p:txBody>
          <a:bodyPr>
            <a:normAutofit/>
          </a:bodyPr>
          <a:lstStyle/>
          <a:p>
            <a:pPr algn="just"/>
            <a:r>
              <a:rPr lang="tr-TR" sz="2000" b="1" dirty="0" smtClean="0">
                <a:latin typeface="Times New Roman" pitchFamily="18" charset="0"/>
                <a:cs typeface="Times New Roman" pitchFamily="18" charset="0"/>
              </a:rPr>
              <a:t>TUNUS-ZEYTUNE CAMİİ</a:t>
            </a:r>
          </a:p>
          <a:p>
            <a:pPr algn="just"/>
            <a:r>
              <a:rPr lang="en-US" sz="2000" dirty="0">
                <a:latin typeface="Times New Roman" pitchFamily="18" charset="0"/>
                <a:cs typeface="Times New Roman" pitchFamily="18" charset="0"/>
              </a:rPr>
              <a:t>It has one of the oldest mosques in the world</a:t>
            </a:r>
          </a:p>
          <a:p>
            <a:pPr algn="just"/>
            <a:r>
              <a:rPr lang="en-US" sz="2000" dirty="0">
                <a:latin typeface="Times New Roman" pitchFamily="18" charset="0"/>
                <a:cs typeface="Times New Roman" pitchFamily="18" charset="0"/>
              </a:rPr>
              <a:t>Tunis is home to the gigantic Al-</a:t>
            </a:r>
            <a:r>
              <a:rPr lang="en-US" sz="2000" dirty="0" err="1">
                <a:latin typeface="Times New Roman" pitchFamily="18" charset="0"/>
                <a:cs typeface="Times New Roman" pitchFamily="18" charset="0"/>
              </a:rPr>
              <a:t>Zaytuna</a:t>
            </a:r>
            <a:r>
              <a:rPr lang="en-US" sz="2000" dirty="0">
                <a:latin typeface="Times New Roman" pitchFamily="18" charset="0"/>
                <a:cs typeface="Times New Roman" pitchFamily="18" charset="0"/>
              </a:rPr>
              <a:t> Mosque which was founded as far back as 698 A.D., though the exact date of construction isn’t known. </a:t>
            </a:r>
            <a:r>
              <a:rPr lang="en-US" sz="2000">
                <a:latin typeface="Times New Roman" pitchFamily="18" charset="0"/>
                <a:cs typeface="Times New Roman" pitchFamily="18" charset="0"/>
              </a:rPr>
              <a:t>This makes it one of the oldest mosques in the world, and for centuries was one of the top centers of learning in North Africa.</a:t>
            </a:r>
            <a:endParaRPr lang="fr-FR" sz="2000" dirty="0">
              <a:latin typeface="Times New Roman" pitchFamily="18" charset="0"/>
              <a:cs typeface="Times New Roman" pitchFamily="18" charset="0"/>
            </a:endParaRPr>
          </a:p>
        </p:txBody>
      </p:sp>
      <p:pic>
        <p:nvPicPr>
          <p:cNvPr id="5" name="İçerik Yer Tutucusu 4"/>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3575050" y="1484784"/>
            <a:ext cx="5245422" cy="4824536"/>
          </a:xfrm>
        </p:spPr>
      </p:pic>
    </p:spTree>
    <p:extLst>
      <p:ext uri="{BB962C8B-B14F-4D97-AF65-F5344CB8AC3E}">
        <p14:creationId xmlns="" xmlns:p14="http://schemas.microsoft.com/office/powerpoint/2010/main" val="143265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19464" y="764704"/>
            <a:ext cx="4824536" cy="576064"/>
          </a:xfrm>
        </p:spPr>
        <p:txBody>
          <a:bodyPr/>
          <a:lstStyle/>
          <a:p>
            <a:r>
              <a:rPr lang="tr-TR" dirty="0">
                <a:latin typeface="Times New Roman" pitchFamily="18" charset="0"/>
                <a:cs typeface="Times New Roman" pitchFamily="18" charset="0"/>
              </a:rPr>
              <a:t>AFRİKA’DA BİLİM GELENEĞİ</a:t>
            </a:r>
            <a:endParaRPr lang="tr-TR" dirty="0"/>
          </a:p>
        </p:txBody>
      </p:sp>
      <p:sp>
        <p:nvSpPr>
          <p:cNvPr id="4" name="Metin Yer Tutucusu 3"/>
          <p:cNvSpPr>
            <a:spLocks noGrp="1"/>
          </p:cNvSpPr>
          <p:nvPr>
            <p:ph type="body" idx="2"/>
          </p:nvPr>
        </p:nvSpPr>
        <p:spPr>
          <a:xfrm>
            <a:off x="179512" y="692696"/>
            <a:ext cx="3888432" cy="5760640"/>
          </a:xfrm>
        </p:spPr>
        <p:txBody>
          <a:bodyPr>
            <a:normAutofit fontScale="77500" lnSpcReduction="20000"/>
          </a:bodyPr>
          <a:lstStyle/>
          <a:p>
            <a:pPr algn="ctr"/>
            <a:r>
              <a:rPr lang="tr-TR" sz="2000" b="1" dirty="0" smtClean="0">
                <a:latin typeface="Times New Roman" pitchFamily="18" charset="0"/>
                <a:cs typeface="Times New Roman" pitchFamily="18" charset="0"/>
              </a:rPr>
              <a:t>FAS-KARAVİYYİN</a:t>
            </a:r>
          </a:p>
          <a:p>
            <a:pPr algn="ctr"/>
            <a:r>
              <a:rPr lang="tr-TR" sz="2000" b="1" dirty="0" smtClean="0">
                <a:latin typeface="Times New Roman" pitchFamily="18" charset="0"/>
                <a:cs typeface="Times New Roman" pitchFamily="18" charset="0"/>
              </a:rPr>
              <a:t>CAMİİ-MEDRESESİ</a:t>
            </a:r>
          </a:p>
          <a:p>
            <a:pPr algn="just"/>
            <a:r>
              <a:rPr lang="tr-TR" sz="2000" dirty="0" smtClean="0">
                <a:latin typeface="Times New Roman" pitchFamily="18" charset="0"/>
                <a:cs typeface="Times New Roman" pitchFamily="18" charset="0"/>
              </a:rPr>
              <a:t>T</a:t>
            </a:r>
            <a:r>
              <a:rPr lang="en-US" sz="2000" dirty="0" smtClean="0">
                <a:latin typeface="Times New Roman" pitchFamily="18" charset="0"/>
                <a:cs typeface="Times New Roman" pitchFamily="18" charset="0"/>
              </a:rPr>
              <a:t>he </a:t>
            </a:r>
            <a:r>
              <a:rPr lang="en-US" sz="2000" dirty="0">
                <a:latin typeface="Times New Roman" pitchFamily="18" charset="0"/>
                <a:cs typeface="Times New Roman" pitchFamily="18" charset="0"/>
              </a:rPr>
              <a:t>oldest university on earth is al-</a:t>
            </a:r>
            <a:r>
              <a:rPr lang="en-US" sz="2000" dirty="0" err="1">
                <a:latin typeface="Times New Roman" pitchFamily="18" charset="0"/>
                <a:cs typeface="Times New Roman" pitchFamily="18" charset="0"/>
              </a:rPr>
              <a:t>Qarawiyyin</a:t>
            </a:r>
            <a:r>
              <a:rPr lang="en-US" sz="2000" dirty="0">
                <a:latin typeface="Times New Roman" pitchFamily="18" charset="0"/>
                <a:cs typeface="Times New Roman" pitchFamily="18" charset="0"/>
              </a:rPr>
              <a:t> in Fes Morocco the founder was a woman Fatima Al </a:t>
            </a:r>
            <a:r>
              <a:rPr lang="en-US" sz="2000" dirty="0" err="1">
                <a:latin typeface="Times New Roman" pitchFamily="18" charset="0"/>
                <a:cs typeface="Times New Roman" pitchFamily="18" charset="0"/>
              </a:rPr>
              <a:t>Fihriya</a:t>
            </a:r>
            <a:r>
              <a:rPr lang="en-US" sz="2000" dirty="0">
                <a:latin typeface="Times New Roman" pitchFamily="18" charset="0"/>
                <a:cs typeface="Times New Roman" pitchFamily="18" charset="0"/>
              </a:rPr>
              <a:t> .it was found in 859 AD and still operating till these days</a:t>
            </a:r>
            <a:r>
              <a:rPr lang="en-US" sz="2000" dirty="0" smtClean="0">
                <a:latin typeface="Times New Roman" pitchFamily="18" charset="0"/>
                <a:cs typeface="Times New Roman" pitchFamily="18" charset="0"/>
              </a:rPr>
              <a:t>.</a:t>
            </a:r>
            <a:endParaRPr lang="tr-TR"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Historically only available to researchers and students, the extensively refurbished library has now space for public visits as well. The hallowed building dates back over 1000 years to 859, making it the oldest library in continuous use, according to Smithsonian.com. It was opened by a woman, Fatima Al-</a:t>
            </a:r>
            <a:r>
              <a:rPr lang="en-US" sz="2000" dirty="0" err="1">
                <a:latin typeface="Times New Roman" pitchFamily="18" charset="0"/>
                <a:cs typeface="Times New Roman" pitchFamily="18" charset="0"/>
              </a:rPr>
              <a:t>Fihri</a:t>
            </a:r>
            <a:r>
              <a:rPr lang="en-US" sz="2000" dirty="0">
                <a:latin typeface="Times New Roman" pitchFamily="18" charset="0"/>
                <a:cs typeface="Times New Roman" pitchFamily="18" charset="0"/>
              </a:rPr>
              <a:t>, the daughter of a wealthy Tunisian merchant in Fez. The Guardian reports that she oversaw the construction of the mosque and also attended lectures at the university.</a:t>
            </a: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Al </a:t>
            </a:r>
            <a:r>
              <a:rPr lang="en-US" sz="2000" dirty="0" err="1">
                <a:latin typeface="Times New Roman" pitchFamily="18" charset="0"/>
                <a:cs typeface="Times New Roman" pitchFamily="18" charset="0"/>
              </a:rPr>
              <a:t>Qarawiyyin</a:t>
            </a:r>
            <a:r>
              <a:rPr lang="en-US" sz="2000" dirty="0">
                <a:latin typeface="Times New Roman" pitchFamily="18" charset="0"/>
                <a:cs typeface="Times New Roman" pitchFamily="18" charset="0"/>
              </a:rPr>
              <a:t> has been famous for its unique collection of ancient books and texts. This includes a Quran from the ninth century, as well as what is considered the oldest surviving collection about the Prophet Muhammad’s life and writings. It has served as a cultural </a:t>
            </a:r>
            <a:r>
              <a:rPr lang="en-US" sz="2000" dirty="0" err="1">
                <a:latin typeface="Times New Roman" pitchFamily="18" charset="0"/>
                <a:cs typeface="Times New Roman" pitchFamily="18" charset="0"/>
              </a:rPr>
              <a:t>centre</a:t>
            </a:r>
            <a:r>
              <a:rPr lang="en-US" sz="2000" dirty="0">
                <a:latin typeface="Times New Roman" pitchFamily="18" charset="0"/>
                <a:cs typeface="Times New Roman" pitchFamily="18" charset="0"/>
              </a:rPr>
              <a:t> for historians from across the globe who arrive to study at the ancient library.</a:t>
            </a:r>
          </a:p>
        </p:txBody>
      </p:sp>
      <p:pic>
        <p:nvPicPr>
          <p:cNvPr id="5" name="İçerik Yer Tutucusu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4283968" y="1484784"/>
            <a:ext cx="4680520" cy="4608512"/>
          </a:xfrm>
        </p:spPr>
      </p:pic>
    </p:spTree>
    <p:extLst>
      <p:ext uri="{BB962C8B-B14F-4D97-AF65-F5344CB8AC3E}">
        <p14:creationId xmlns="" xmlns:p14="http://schemas.microsoft.com/office/powerpoint/2010/main" val="41600988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19464" y="764704"/>
            <a:ext cx="4824536" cy="576064"/>
          </a:xfrm>
        </p:spPr>
        <p:txBody>
          <a:bodyPr/>
          <a:lstStyle/>
          <a:p>
            <a:r>
              <a:rPr lang="tr-TR" dirty="0">
                <a:latin typeface="Times New Roman" pitchFamily="18" charset="0"/>
                <a:cs typeface="Times New Roman" pitchFamily="18" charset="0"/>
              </a:rPr>
              <a:t>AFRİKA’DA BİLİM GELENEĞİ</a:t>
            </a:r>
            <a:endParaRPr lang="tr-TR" dirty="0"/>
          </a:p>
        </p:txBody>
      </p:sp>
      <p:sp>
        <p:nvSpPr>
          <p:cNvPr id="4" name="Metin Yer Tutucusu 3"/>
          <p:cNvSpPr>
            <a:spLocks noGrp="1"/>
          </p:cNvSpPr>
          <p:nvPr>
            <p:ph type="body" idx="2"/>
          </p:nvPr>
        </p:nvSpPr>
        <p:spPr>
          <a:xfrm>
            <a:off x="179512" y="476672"/>
            <a:ext cx="3672408" cy="6192688"/>
          </a:xfrm>
        </p:spPr>
        <p:txBody>
          <a:bodyPr>
            <a:normAutofit fontScale="77500" lnSpcReduction="20000"/>
          </a:bodyPr>
          <a:lstStyle/>
          <a:p>
            <a:pPr algn="just"/>
            <a:r>
              <a:rPr lang="tr-TR" sz="2000" b="1" dirty="0" smtClean="0">
                <a:latin typeface="Times New Roman" pitchFamily="18" charset="0"/>
                <a:cs typeface="Times New Roman" pitchFamily="18" charset="0"/>
              </a:rPr>
              <a:t>MALİ-TİMBUKTU- SANKORE CAMİİ</a:t>
            </a:r>
            <a:endParaRPr lang="tr-TR" sz="2000" b="1"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Sankore</a:t>
            </a:r>
            <a:r>
              <a:rPr lang="en-US" sz="2000" dirty="0">
                <a:latin typeface="Times New Roman" pitchFamily="18" charset="0"/>
                <a:cs typeface="Times New Roman" pitchFamily="18" charset="0"/>
              </a:rPr>
              <a:t> Mosque in Timbuktu attracted many scholars.</a:t>
            </a:r>
          </a:p>
          <a:p>
            <a:pPr algn="just"/>
            <a:r>
              <a:rPr lang="en-US" sz="2000" dirty="0" smtClean="0">
                <a:latin typeface="Times New Roman" pitchFamily="18" charset="0"/>
                <a:cs typeface="Times New Roman" pitchFamily="18" charset="0"/>
              </a:rPr>
              <a:t>Timbuktu </a:t>
            </a:r>
            <a:r>
              <a:rPr lang="en-US" sz="2000" dirty="0">
                <a:latin typeface="Times New Roman" pitchFamily="18" charset="0"/>
                <a:cs typeface="Times New Roman" pitchFamily="18" charset="0"/>
              </a:rPr>
              <a:t>is a city in Mali, in West Africa, that was founded 1,800 years ago. During Europe’s Middle Ages, it was home to a rich writing tradition that saw the creation of millions of manuscripts, hundreds of thousands of which survive to present day</a:t>
            </a:r>
            <a:r>
              <a:rPr lang="en-US" sz="2000" dirty="0" smtClean="0">
                <a:latin typeface="Times New Roman" pitchFamily="18" charset="0"/>
                <a:cs typeface="Times New Roman" pitchFamily="18" charset="0"/>
              </a:rPr>
              <a:t>.</a:t>
            </a:r>
            <a:endParaRPr lang="tr-TR"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'From here to Timbuktu'</a:t>
            </a:r>
          </a:p>
          <a:p>
            <a:pPr algn="just"/>
            <a:r>
              <a:rPr lang="en-US" sz="2000" dirty="0">
                <a:latin typeface="Times New Roman" pitchFamily="18" charset="0"/>
                <a:cs typeface="Times New Roman" pitchFamily="18" charset="0"/>
              </a:rPr>
              <a:t>In the West, the city has become synonymous with mysterious isolation, the farthest one can travel. However, for centuries this was a major trading hub and a center for scholarship. The city reached its height in the 16th century when it was controlled by the </a:t>
            </a:r>
            <a:r>
              <a:rPr lang="en-US" sz="2000" dirty="0" err="1">
                <a:latin typeface="Times New Roman" pitchFamily="18" charset="0"/>
                <a:cs typeface="Times New Roman" pitchFamily="18" charset="0"/>
              </a:rPr>
              <a:t>Songhay</a:t>
            </a:r>
            <a:r>
              <a:rPr lang="en-US" sz="2000" dirty="0">
                <a:latin typeface="Times New Roman" pitchFamily="18" charset="0"/>
                <a:cs typeface="Times New Roman" pitchFamily="18" charset="0"/>
              </a:rPr>
              <a:t> Empire. “[I]t has been estimated that Timbuktu had perhaps as many as 25,000 students, amounting to a quarter of the city’s population,” write John </a:t>
            </a:r>
            <a:r>
              <a:rPr lang="en-US" sz="2000" dirty="0" err="1">
                <a:latin typeface="Times New Roman" pitchFamily="18" charset="0"/>
                <a:cs typeface="Times New Roman" pitchFamily="18" charset="0"/>
              </a:rPr>
              <a:t>Hunwick</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Alida</a:t>
            </a:r>
            <a:r>
              <a:rPr lang="en-US" sz="2000" dirty="0">
                <a:latin typeface="Times New Roman" pitchFamily="18" charset="0"/>
                <a:cs typeface="Times New Roman" pitchFamily="18" charset="0"/>
              </a:rPr>
              <a:t> Jay </a:t>
            </a:r>
            <a:r>
              <a:rPr lang="en-US" sz="2000" dirty="0" err="1">
                <a:latin typeface="Times New Roman" pitchFamily="18" charset="0"/>
                <a:cs typeface="Times New Roman" pitchFamily="18" charset="0"/>
              </a:rPr>
              <a:t>Boye</a:t>
            </a:r>
            <a:r>
              <a:rPr lang="en-US" sz="2000" dirty="0">
                <a:latin typeface="Times New Roman" pitchFamily="18" charset="0"/>
                <a:cs typeface="Times New Roman" pitchFamily="18" charset="0"/>
              </a:rPr>
              <a:t> in the book "The Hidden Treasures of Timbuktu" (Thames and Hudson, 2008</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An Islamic city, with three large mosques, the study of the Koran formed the bedrock of this learning tradition with its scholars composing, copying and importing works on many subjects including astronomy, mathematics, law, geography and what we would think of as history.</a:t>
            </a:r>
            <a:endParaRPr lang="fr-FR" sz="2000" dirty="0">
              <a:latin typeface="Times New Roman" pitchFamily="18" charset="0"/>
              <a:cs typeface="Times New Roman" pitchFamily="18" charset="0"/>
            </a:endParaRPr>
          </a:p>
        </p:txBody>
      </p:sp>
      <p:pic>
        <p:nvPicPr>
          <p:cNvPr id="5" name="İçerik Yer Tutucusu 4"/>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4067944" y="1484784"/>
            <a:ext cx="4752528" cy="4392487"/>
          </a:xfrm>
        </p:spPr>
      </p:pic>
    </p:spTree>
    <p:extLst>
      <p:ext uri="{BB962C8B-B14F-4D97-AF65-F5344CB8AC3E}">
        <p14:creationId xmlns="" xmlns:p14="http://schemas.microsoft.com/office/powerpoint/2010/main" val="34052962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19464" y="764704"/>
            <a:ext cx="4824536" cy="576064"/>
          </a:xfrm>
        </p:spPr>
        <p:txBody>
          <a:bodyPr/>
          <a:lstStyle/>
          <a:p>
            <a:r>
              <a:rPr lang="tr-TR" dirty="0">
                <a:latin typeface="Times New Roman" pitchFamily="18" charset="0"/>
                <a:cs typeface="Times New Roman" pitchFamily="18" charset="0"/>
              </a:rPr>
              <a:t>AFRİKA’DA BİLİM GELENEĞİ</a:t>
            </a:r>
            <a:endParaRPr lang="tr-TR" dirty="0"/>
          </a:p>
        </p:txBody>
      </p:sp>
      <p:sp>
        <p:nvSpPr>
          <p:cNvPr id="4" name="Metin Yer Tutucusu 3"/>
          <p:cNvSpPr>
            <a:spLocks noGrp="1"/>
          </p:cNvSpPr>
          <p:nvPr>
            <p:ph type="body" idx="2"/>
          </p:nvPr>
        </p:nvSpPr>
        <p:spPr>
          <a:xfrm>
            <a:off x="179512" y="764704"/>
            <a:ext cx="3672408" cy="504056"/>
          </a:xfrm>
        </p:spPr>
        <p:txBody>
          <a:bodyPr>
            <a:normAutofit/>
          </a:bodyPr>
          <a:lstStyle/>
          <a:p>
            <a:pPr algn="just"/>
            <a:r>
              <a:rPr lang="tr-TR" sz="2000" b="1" dirty="0" smtClean="0">
                <a:latin typeface="Times New Roman" pitchFamily="18" charset="0"/>
                <a:cs typeface="Times New Roman" pitchFamily="18" charset="0"/>
              </a:rPr>
              <a:t>MALİ-TİMBUKTU</a:t>
            </a:r>
            <a:endParaRPr lang="tr-TR" sz="2000" b="1" dirty="0">
              <a:latin typeface="Times New Roman" pitchFamily="18" charset="0"/>
              <a:cs typeface="Times New Roman" pitchFamily="18" charset="0"/>
            </a:endParaRPr>
          </a:p>
        </p:txBody>
      </p:sp>
      <p:pic>
        <p:nvPicPr>
          <p:cNvPr id="5" name="İçerik Yer Tutucusu 4"/>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179512" y="1484784"/>
            <a:ext cx="8640960" cy="4896543"/>
          </a:xfrm>
        </p:spPr>
      </p:pic>
    </p:spTree>
    <p:extLst>
      <p:ext uri="{BB962C8B-B14F-4D97-AF65-F5344CB8AC3E}">
        <p14:creationId xmlns="" xmlns:p14="http://schemas.microsoft.com/office/powerpoint/2010/main" val="11256877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19464" y="764704"/>
            <a:ext cx="4824536" cy="576064"/>
          </a:xfrm>
        </p:spPr>
        <p:txBody>
          <a:bodyPr/>
          <a:lstStyle/>
          <a:p>
            <a:r>
              <a:rPr lang="tr-TR" dirty="0">
                <a:latin typeface="Times New Roman" pitchFamily="18" charset="0"/>
                <a:cs typeface="Times New Roman" pitchFamily="18" charset="0"/>
              </a:rPr>
              <a:t>AFRİKA’DA BİLİM GELENEĞİ</a:t>
            </a:r>
            <a:endParaRPr lang="tr-TR" dirty="0"/>
          </a:p>
        </p:txBody>
      </p:sp>
      <p:sp>
        <p:nvSpPr>
          <p:cNvPr id="4" name="Metin Yer Tutucusu 3"/>
          <p:cNvSpPr>
            <a:spLocks noGrp="1"/>
          </p:cNvSpPr>
          <p:nvPr>
            <p:ph type="body" idx="2"/>
          </p:nvPr>
        </p:nvSpPr>
        <p:spPr>
          <a:xfrm>
            <a:off x="179512" y="764704"/>
            <a:ext cx="3672408" cy="504056"/>
          </a:xfrm>
        </p:spPr>
        <p:txBody>
          <a:bodyPr>
            <a:normAutofit/>
          </a:bodyPr>
          <a:lstStyle/>
          <a:p>
            <a:pPr algn="just"/>
            <a:r>
              <a:rPr lang="tr-TR" sz="2000" b="1" dirty="0" smtClean="0">
                <a:latin typeface="Times New Roman" pitchFamily="18" charset="0"/>
                <a:cs typeface="Times New Roman" pitchFamily="18" charset="0"/>
              </a:rPr>
              <a:t>GANA-LARABANGA CAMİİ</a:t>
            </a:r>
            <a:endParaRPr lang="tr-TR" sz="2000" b="1" dirty="0">
              <a:latin typeface="Times New Roman" pitchFamily="18" charset="0"/>
              <a:cs typeface="Times New Roman" pitchFamily="18" charset="0"/>
            </a:endParaRPr>
          </a:p>
        </p:txBody>
      </p:sp>
      <p:pic>
        <p:nvPicPr>
          <p:cNvPr id="6" name="İçerik Yer Tutucusu 5"/>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683568" y="1628800"/>
            <a:ext cx="8003232" cy="4680519"/>
          </a:xfrm>
        </p:spPr>
      </p:pic>
    </p:spTree>
    <p:extLst>
      <p:ext uri="{BB962C8B-B14F-4D97-AF65-F5344CB8AC3E}">
        <p14:creationId xmlns="" xmlns:p14="http://schemas.microsoft.com/office/powerpoint/2010/main" val="21376812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96584" y="260648"/>
            <a:ext cx="4824536" cy="576064"/>
          </a:xfrm>
        </p:spPr>
        <p:txBody>
          <a:bodyPr/>
          <a:lstStyle/>
          <a:p>
            <a:r>
              <a:rPr lang="tr-TR" dirty="0">
                <a:latin typeface="Times New Roman" pitchFamily="18" charset="0"/>
                <a:cs typeface="Times New Roman" pitchFamily="18" charset="0"/>
              </a:rPr>
              <a:t>AFRİKA’DA BİLİM GELENEĞİ</a:t>
            </a:r>
            <a:endParaRPr lang="tr-TR" dirty="0"/>
          </a:p>
        </p:txBody>
      </p:sp>
      <p:sp>
        <p:nvSpPr>
          <p:cNvPr id="4" name="Metin Yer Tutucusu 3"/>
          <p:cNvSpPr>
            <a:spLocks noGrp="1"/>
          </p:cNvSpPr>
          <p:nvPr>
            <p:ph type="body" idx="2"/>
          </p:nvPr>
        </p:nvSpPr>
        <p:spPr>
          <a:xfrm>
            <a:off x="179512" y="260648"/>
            <a:ext cx="3888432" cy="6408712"/>
          </a:xfrm>
        </p:spPr>
        <p:txBody>
          <a:bodyPr>
            <a:normAutofit/>
          </a:bodyPr>
          <a:lstStyle/>
          <a:p>
            <a:pPr algn="just"/>
            <a:r>
              <a:rPr lang="tr-TR" sz="2000" b="1" dirty="0" smtClean="0">
                <a:latin typeface="Times New Roman" pitchFamily="18" charset="0"/>
                <a:cs typeface="Times New Roman" pitchFamily="18" charset="0"/>
              </a:rPr>
              <a:t>TANZANYA-KİLVE</a:t>
            </a:r>
          </a:p>
          <a:p>
            <a:pPr algn="just"/>
            <a:r>
              <a:rPr lang="tr-TR" sz="2000" dirty="0" smtClean="0">
                <a:latin typeface="Times New Roman" pitchFamily="18" charset="0"/>
                <a:cs typeface="Times New Roman" pitchFamily="18" charset="0"/>
              </a:rPr>
              <a:t>İngiliz </a:t>
            </a:r>
            <a:r>
              <a:rPr lang="tr-TR" sz="2000" dirty="0" err="1" smtClean="0">
                <a:latin typeface="Times New Roman" pitchFamily="18" charset="0"/>
                <a:cs typeface="Times New Roman" pitchFamily="18" charset="0"/>
              </a:rPr>
              <a:t>Neville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Chittick</a:t>
            </a:r>
            <a:r>
              <a:rPr lang="tr-TR" sz="2000" dirty="0" smtClean="0">
                <a:latin typeface="Times New Roman" pitchFamily="18" charset="0"/>
                <a:cs typeface="Times New Roman" pitchFamily="18" charset="0"/>
              </a:rPr>
              <a:t> Afrika’nın bir ucunda unutulan tarihi ticaret şehrine ömrünü tahsis edip iki devasa cilt halinde bu eserini yayınlamıştı. </a:t>
            </a:r>
          </a:p>
          <a:p>
            <a:pPr algn="just"/>
            <a:endParaRPr lang="fr-FR" sz="2000" dirty="0">
              <a:latin typeface="Times New Roman" pitchFamily="18" charset="0"/>
              <a:cs typeface="Times New Roman" pitchFamily="18" charset="0"/>
            </a:endParaRPr>
          </a:p>
        </p:txBody>
      </p:sp>
      <p:pic>
        <p:nvPicPr>
          <p:cNvPr id="6" name="İçerik Yer Tutucusu 5"/>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4644008" y="980728"/>
            <a:ext cx="4104456" cy="5040560"/>
          </a:xfrm>
        </p:spPr>
      </p:pic>
    </p:spTree>
    <p:extLst>
      <p:ext uri="{BB962C8B-B14F-4D97-AF65-F5344CB8AC3E}">
        <p14:creationId xmlns="" xmlns:p14="http://schemas.microsoft.com/office/powerpoint/2010/main" val="35676552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107</TotalTime>
  <Words>761</Words>
  <Application>Microsoft Office PowerPoint</Application>
  <PresentationFormat>Ekran Gösterisi (4:3)</PresentationFormat>
  <Paragraphs>53</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Akış</vt:lpstr>
      <vt:lpstr>AFRİKA’DA BİLİM GELENEĞİ</vt:lpstr>
      <vt:lpstr>AFRİKA’DA BİLİM GELENEĞİ</vt:lpstr>
      <vt:lpstr>AFRİKA’DA BİLİM GELENEĞİ</vt:lpstr>
      <vt:lpstr>AFRİKA’DA BİLİM GELENEĞİ</vt:lpstr>
      <vt:lpstr>AFRİKA’DA BİLİM GELENEĞİ</vt:lpstr>
      <vt:lpstr>AFRİKA’DA BİLİM GELENEĞİ</vt:lpstr>
      <vt:lpstr>AFRİKA’DA BİLİM GELENEĞİ</vt:lpstr>
      <vt:lpstr>AFRİKA’DA BİLİM GELENEĞİ</vt:lpstr>
      <vt:lpstr>AFRİKA’DA BİLİM GELENEĞİ</vt:lpstr>
      <vt:lpstr>AFRİKA’DA BİLİM GELENEĞİ</vt:lpstr>
      <vt:lpstr>AFRİKA’DA BİLİM GELENEĞİ</vt:lpstr>
      <vt:lpstr>AFRİKA’DA BİLİM GELENEĞİ</vt:lpstr>
      <vt:lpstr>AFRİKA’DA BİLİM GELENEĞİ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AFRİKA’DA BİLİM GELENEĞİ</dc:title>
  <dc:creator>Acer</dc:creator>
  <cp:lastModifiedBy>User</cp:lastModifiedBy>
  <cp:revision>39</cp:revision>
  <dcterms:created xsi:type="dcterms:W3CDTF">2019-12-19T22:03:54Z</dcterms:created>
  <dcterms:modified xsi:type="dcterms:W3CDTF">2019-12-20T09:23:16Z</dcterms:modified>
</cp:coreProperties>
</file>